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61" r:id="rId6"/>
    <p:sldId id="262" r:id="rId7"/>
    <p:sldId id="263" r:id="rId8"/>
    <p:sldId id="265" r:id="rId9"/>
    <p:sldId id="258" r:id="rId10"/>
    <p:sldId id="266" r:id="rId11"/>
    <p:sldId id="273" r:id="rId12"/>
    <p:sldId id="267" r:id="rId13"/>
    <p:sldId id="268" r:id="rId14"/>
    <p:sldId id="269" r:id="rId15"/>
    <p:sldId id="264" r:id="rId16"/>
    <p:sldId id="274" r:id="rId17"/>
    <p:sldId id="275" r:id="rId18"/>
    <p:sldId id="276" r:id="rId19"/>
    <p:sldId id="278" r:id="rId20"/>
    <p:sldId id="279" r:id="rId21"/>
    <p:sldId id="270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64" autoAdjust="0"/>
  </p:normalViewPr>
  <p:slideViewPr>
    <p:cSldViewPr>
      <p:cViewPr>
        <p:scale>
          <a:sx n="125" d="100"/>
          <a:sy n="125" d="100"/>
        </p:scale>
        <p:origin x="-12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07704" y="2276872"/>
            <a:ext cx="5472608" cy="116656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99992" y="3886200"/>
            <a:ext cx="3272408" cy="11269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196752"/>
            <a:ext cx="8172400" cy="0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V="1">
            <a:off x="8596284" y="1573120"/>
            <a:ext cx="0" cy="3567744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/>
          <p:cNvSpPr/>
          <p:nvPr userDrawn="1"/>
        </p:nvSpPr>
        <p:spPr>
          <a:xfrm>
            <a:off x="7668344" y="1196752"/>
            <a:ext cx="936104" cy="914400"/>
          </a:xfrm>
          <a:prstGeom prst="arc">
            <a:avLst>
              <a:gd name="adj1" fmla="val 16200000"/>
              <a:gd name="adj2" fmla="val 21166695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 userDrawn="1"/>
        </p:nvCxnSpPr>
        <p:spPr>
          <a:xfrm flipV="1">
            <a:off x="1043609" y="1988840"/>
            <a:ext cx="0" cy="3024336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 flipH="1" flipV="1">
            <a:off x="1571975" y="5505620"/>
            <a:ext cx="7572026" cy="11612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/>
          <p:cNvSpPr/>
          <p:nvPr userDrawn="1"/>
        </p:nvSpPr>
        <p:spPr>
          <a:xfrm rot="10800000">
            <a:off x="1043608" y="4589292"/>
            <a:ext cx="1080119" cy="914400"/>
          </a:xfrm>
          <a:prstGeom prst="arc">
            <a:avLst>
              <a:gd name="adj1" fmla="val 16093868"/>
              <a:gd name="adj2" fmla="val 27230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 userDrawn="1"/>
        </p:nvSpPr>
        <p:spPr>
          <a:xfrm>
            <a:off x="7308304" y="47251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 userDrawn="1"/>
        </p:nvSpPr>
        <p:spPr>
          <a:xfrm>
            <a:off x="7524328" y="306079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971600" y="183038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8516656" y="50851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 userDrawn="1"/>
        </p:nvCxnSpPr>
        <p:spPr>
          <a:xfrm>
            <a:off x="2339752" y="3140968"/>
            <a:ext cx="5256584" cy="0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 userDrawn="1"/>
        </p:nvCxnSpPr>
        <p:spPr>
          <a:xfrm>
            <a:off x="4716016" y="4797152"/>
            <a:ext cx="2628292" cy="0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1415307" y="380547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1737287" y="403162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25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분석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>
                <a:solidFill>
                  <a:schemeClr val="tx1"/>
                </a:solidFill>
              </a:rPr>
              <a:t>유스케이스</a:t>
            </a:r>
            <a:r>
              <a:rPr lang="ko-KR" altLang="en-US" sz="700" b="1" dirty="0" smtClean="0">
                <a:solidFill>
                  <a:schemeClr val="tx1"/>
                </a:solidFill>
              </a:rPr>
              <a:t> 다이어그램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분석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순차 다이어그램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/>
                </a:solidFill>
              </a:rPr>
              <a:t>요구사항 분석</a:t>
            </a: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설계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분석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기능정의서 및 설계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분석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Project</a:t>
            </a:r>
            <a:r>
              <a:rPr lang="en-US" altLang="ko-KR" sz="700" b="1" baseline="0" dirty="0" smtClean="0">
                <a:solidFill>
                  <a:schemeClr val="tx1"/>
                </a:solidFill>
              </a:rPr>
              <a:t> Source Explorer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9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107504" y="237773"/>
            <a:ext cx="16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구현 및 테스트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566948" y="314860"/>
            <a:ext cx="11328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시연 및 핵심 기능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99792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차후 개발 내용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직선 연결선 35"/>
          <p:cNvCxnSpPr/>
          <p:nvPr userDrawn="1"/>
        </p:nvCxnSpPr>
        <p:spPr>
          <a:xfrm flipV="1">
            <a:off x="262778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78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107504" y="237773"/>
            <a:ext cx="16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구현 및 테스트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566948" y="314860"/>
            <a:ext cx="11328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 및 핵심 기능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99792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차후 개발 내용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 userDrawn="1"/>
        </p:nvCxnSpPr>
        <p:spPr>
          <a:xfrm flipV="1">
            <a:off x="262778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40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21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8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4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8755540" y="1916832"/>
            <a:ext cx="0" cy="388843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619672" y="5805264"/>
            <a:ext cx="7192636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 userDrawn="1"/>
        </p:nvSpPr>
        <p:spPr>
          <a:xfrm>
            <a:off x="-180528" y="404664"/>
            <a:ext cx="7344816" cy="9361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655" y="1571963"/>
            <a:ext cx="8229600" cy="452596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 userDrawn="1"/>
        </p:nvSpPr>
        <p:spPr>
          <a:xfrm>
            <a:off x="8653052" y="1757576"/>
            <a:ext cx="208948" cy="2388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27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0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92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요구사항 분석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직선 연결선 40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7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107504" y="237773"/>
            <a:ext cx="16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구현 및 테스트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566948" y="314860"/>
            <a:ext cx="11328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시연 및 핵심 기능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99792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직선 연결선 35"/>
          <p:cNvCxnSpPr/>
          <p:nvPr userDrawn="1"/>
        </p:nvCxnSpPr>
        <p:spPr>
          <a:xfrm flipV="1">
            <a:off x="262778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57957" y="310212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주제 및 목적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50045" y="316908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198117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작업분할구조도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31840" y="253505"/>
            <a:ext cx="93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Gantt Chart</a:t>
            </a:r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endParaRPr lang="en-US" altLang="ko-KR" sz="7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이용한 일정관리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 flipV="1">
            <a:off x="1478037" y="365963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V="1">
            <a:off x="2126109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 flipV="1">
            <a:off x="3062213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7504" y="237773"/>
            <a:ext cx="79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계획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8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57957" y="310212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주제 및 목적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50045" y="316908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개발환경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198117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작업분할구조도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31840" y="253505"/>
            <a:ext cx="93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Gantt Chart</a:t>
            </a:r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endParaRPr lang="en-US" altLang="ko-KR" sz="7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이용한 일정관리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 flipV="1">
            <a:off x="1478037" y="365963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V="1">
            <a:off x="2126109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 flipV="1">
            <a:off x="3062213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7504" y="237773"/>
            <a:ext cx="79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계획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1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57957" y="310212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주제 및 목적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50045" y="316908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198117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작업분할구조도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31840" y="253505"/>
            <a:ext cx="93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Gantt Chart</a:t>
            </a:r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endParaRPr lang="en-US" altLang="ko-KR" sz="7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이용한 일정관리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 flipV="1">
            <a:off x="1478037" y="365963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V="1">
            <a:off x="2126109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 flipV="1">
            <a:off x="3062213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7504" y="237773"/>
            <a:ext cx="79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계획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57957" y="310212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주제 및 목적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50045" y="316908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198117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작업분할구조도</a:t>
            </a:r>
            <a:endParaRPr lang="ko-KR" altLang="en-US" sz="7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31840" y="253505"/>
            <a:ext cx="93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Gantt Chart</a:t>
            </a:r>
            <a:r>
              <a:rPr lang="ko-KR" altLang="en-US" sz="700" b="1" dirty="0" smtClean="0">
                <a:solidFill>
                  <a:schemeClr val="tx1"/>
                </a:solidFill>
              </a:rPr>
              <a:t>를 </a:t>
            </a:r>
            <a:endParaRPr lang="en-US" altLang="ko-KR" sz="700" b="1" dirty="0" smtClean="0">
              <a:solidFill>
                <a:schemeClr val="tx1"/>
              </a:solidFill>
            </a:endParaRPr>
          </a:p>
          <a:p>
            <a:r>
              <a:rPr lang="ko-KR" altLang="en-US" sz="700" b="1" dirty="0" smtClean="0">
                <a:solidFill>
                  <a:schemeClr val="tx1"/>
                </a:solidFill>
              </a:rPr>
              <a:t>이용한 일정관리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 flipV="1">
            <a:off x="1478037" y="365963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V="1">
            <a:off x="2126109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 flipV="1">
            <a:off x="3062213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7504" y="237773"/>
            <a:ext cx="79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계획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6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20688"/>
            <a:ext cx="77840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/>
          <p:cNvSpPr/>
          <p:nvPr userDrawn="1"/>
        </p:nvSpPr>
        <p:spPr>
          <a:xfrm>
            <a:off x="7042636" y="620687"/>
            <a:ext cx="1465312" cy="1284429"/>
          </a:xfrm>
          <a:prstGeom prst="arc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8507948" y="1260596"/>
            <a:ext cx="0" cy="1584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C:\Users\TJ\Desktop\헤더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201481" y="5509262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J\Desktop\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523461" y="5735414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8347604" y="2844772"/>
            <a:ext cx="360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앱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8507948" y="5064966"/>
            <a:ext cx="0" cy="7402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331640" y="314860"/>
            <a:ext cx="794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</a:rPr>
              <a:t>요구사항 분석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032436" y="314713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유스케이스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83406" y="316908"/>
            <a:ext cx="864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순차 다이어그램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5833" y="309632"/>
            <a:ext cx="506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42034" y="316328"/>
            <a:ext cx="1080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기능정의서 및 설계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75993" y="316908"/>
            <a:ext cx="122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en-US" altLang="ko-KR" sz="7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Explorer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2046722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110175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 flipV="1">
            <a:off x="393797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4442034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 flipV="1">
            <a:off x="5378138" y="363582"/>
            <a:ext cx="0" cy="9215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107504" y="23777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분석 및 설계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435940" y="57332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1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5E92A-0293-4B25-A0A5-7EBF52AB149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1CA8-A00D-4B63-BEA2-4AAA3998F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15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2" r:id="rId5"/>
    <p:sldLayoutId id="2147483662" r:id="rId6"/>
    <p:sldLayoutId id="2147483663" r:id="rId7"/>
    <p:sldLayoutId id="2147483664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.55:8181/1st_Project/logout.do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7744" y="2780928"/>
            <a:ext cx="5472608" cy="648072"/>
          </a:xfrm>
        </p:spPr>
        <p:txBody>
          <a:bodyPr>
            <a:normAutofit fontScale="90000"/>
          </a:bodyPr>
          <a:lstStyle/>
          <a:p>
            <a:r>
              <a:rPr lang="ko-KR" altLang="en-US" sz="33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영화 리뷰 사이트 </a:t>
            </a:r>
            <a:r>
              <a:rPr lang="en-US" altLang="ko-KR" sz="33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3300" b="1" spc="-300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SHOW ROOM</a:t>
            </a:r>
            <a:r>
              <a:rPr lang="en-US" altLang="ko-KR" b="1" spc="-300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b="1" spc="-300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139952" y="4437112"/>
            <a:ext cx="3744416" cy="478904"/>
          </a:xfrm>
        </p:spPr>
        <p:txBody>
          <a:bodyPr>
            <a:normAutofit/>
          </a:bodyPr>
          <a:lstStyle/>
          <a:p>
            <a:r>
              <a:rPr lang="ko-KR" altLang="en-US" sz="1500" b="1" dirty="0" smtClean="0">
                <a:solidFill>
                  <a:schemeClr val="tx1"/>
                </a:solidFill>
              </a:rPr>
              <a:t>자바기반 </a:t>
            </a:r>
            <a:r>
              <a:rPr lang="ko-KR" altLang="en-US" sz="1500" b="1" dirty="0" err="1" smtClean="0">
                <a:solidFill>
                  <a:schemeClr val="tx1"/>
                </a:solidFill>
              </a:rPr>
              <a:t>하이브리드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500" b="1" dirty="0" err="1" smtClean="0">
                <a:solidFill>
                  <a:schemeClr val="tx1"/>
                </a:solidFill>
              </a:rPr>
              <a:t>앱개발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/>
          <p:cNvCxnSpPr/>
          <p:nvPr/>
        </p:nvCxnSpPr>
        <p:spPr>
          <a:xfrm>
            <a:off x="971600" y="2150857"/>
            <a:ext cx="14337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5536" y="83671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순차 다이어그램</a:t>
            </a:r>
            <a:endParaRPr lang="ko-KR" altLang="en-US" b="1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268841" y="2234945"/>
            <a:ext cx="11191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5576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smtClean="0"/>
              <a:t>방문이용자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95736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63888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60032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영화정보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380312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공지확인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56176" y="1448779"/>
            <a:ext cx="720080" cy="378042"/>
          </a:xfrm>
          <a:prstGeom prst="rect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</a:t>
            </a:r>
            <a:r>
              <a:rPr lang="en-US" altLang="ko-KR" sz="1000" b="1" dirty="0" smtClean="0"/>
              <a:t>/</a:t>
            </a:r>
            <a:r>
              <a:rPr lang="ko-KR" altLang="en-US" sz="1000" b="1" dirty="0" err="1" smtClean="0"/>
              <a:t>답글</a:t>
            </a:r>
            <a:endParaRPr lang="ko-KR" altLang="en-US" sz="1000" b="1" dirty="0" smtClean="0"/>
          </a:p>
        </p:txBody>
      </p:sp>
      <p:cxnSp>
        <p:nvCxnSpPr>
          <p:cNvPr id="13" name="직선 연결선 12"/>
          <p:cNvCxnSpPr>
            <a:stCxn id="8" idx="2"/>
          </p:cNvCxnSpPr>
          <p:nvPr/>
        </p:nvCxnSpPr>
        <p:spPr>
          <a:xfrm>
            <a:off x="2555776" y="1826822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23928" y="1826822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15616" y="1826822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</p:cNvCxnSpPr>
          <p:nvPr/>
        </p:nvCxnSpPr>
        <p:spPr>
          <a:xfrm>
            <a:off x="5220072" y="1826821"/>
            <a:ext cx="0" cy="3618403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2" idx="2"/>
          </p:cNvCxnSpPr>
          <p:nvPr/>
        </p:nvCxnSpPr>
        <p:spPr>
          <a:xfrm>
            <a:off x="6516216" y="1826821"/>
            <a:ext cx="0" cy="3618403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60967" y="209685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2416697" y="209685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41374" y="1922638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회원정보입력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195244" y="2811723"/>
            <a:ext cx="25922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41374" y="2240867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회원정보확인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971600" y="276292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1288700" y="2887835"/>
            <a:ext cx="249883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787532" y="2763874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835696" y="2601856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057394" y="2871887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회원정보확인승인</a:t>
            </a:r>
            <a:endParaRPr lang="ko-KR" altLang="en-US" sz="1000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187624" y="3527383"/>
            <a:ext cx="3888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71600" y="348300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1297256" y="3603496"/>
            <a:ext cx="37635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6056" y="348300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681534" y="32849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영화관련정보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681534" y="364502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영</a:t>
            </a:r>
            <a:r>
              <a:rPr lang="ko-KR" altLang="en-US" sz="1000" dirty="0"/>
              <a:t>화</a:t>
            </a:r>
            <a:r>
              <a:rPr lang="ko-KR" altLang="en-US" sz="1000" dirty="0" smtClean="0"/>
              <a:t>정보확인</a:t>
            </a:r>
            <a:endParaRPr lang="ko-KR" altLang="en-US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971600" y="4275094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51" name="직선 화살표 연결선 50"/>
          <p:cNvCxnSpPr>
            <a:stCxn id="52" idx="1"/>
          </p:cNvCxnSpPr>
          <p:nvPr/>
        </p:nvCxnSpPr>
        <p:spPr>
          <a:xfrm flipH="1">
            <a:off x="1248108" y="5139905"/>
            <a:ext cx="6350088" cy="172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598196" y="505889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195736" y="4054829"/>
            <a:ext cx="3381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7. </a:t>
            </a:r>
            <a:r>
              <a:rPr lang="ko-KR" altLang="en-US" sz="1000" dirty="0" smtClean="0"/>
              <a:t>리뷰 작성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답글</a:t>
            </a:r>
            <a:r>
              <a:rPr lang="ko-KR" altLang="en-US" sz="1000" dirty="0" smtClean="0"/>
              <a:t> 달기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글 수정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글 삭제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상세보</a:t>
            </a:r>
            <a:r>
              <a:rPr lang="ko-KR" altLang="en-US" sz="1000" dirty="0"/>
              <a:t>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45011" y="4437112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8. </a:t>
            </a:r>
            <a:r>
              <a:rPr lang="ko-KR" altLang="en-US" sz="1000" dirty="0" smtClean="0"/>
              <a:t>게시판 확인</a:t>
            </a:r>
            <a:endParaRPr lang="ko-KR" altLang="en-US" sz="1000" dirty="0"/>
          </a:p>
        </p:txBody>
      </p:sp>
      <p:sp>
        <p:nvSpPr>
          <p:cNvPr id="56" name="직사각형 55"/>
          <p:cNvSpPr/>
          <p:nvPr/>
        </p:nvSpPr>
        <p:spPr>
          <a:xfrm>
            <a:off x="971600" y="506718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3845011" y="5199003"/>
            <a:ext cx="1059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9. </a:t>
            </a:r>
            <a:r>
              <a:rPr lang="ko-KR" altLang="en-US" sz="1000" dirty="0" smtClean="0"/>
              <a:t>공지 글 보기</a:t>
            </a:r>
            <a:endParaRPr lang="ko-KR" altLang="en-US" sz="1000" dirty="0"/>
          </a:p>
        </p:txBody>
      </p:sp>
      <p:cxnSp>
        <p:nvCxnSpPr>
          <p:cNvPr id="61" name="구부러진 연결선 60"/>
          <p:cNvCxnSpPr>
            <a:stCxn id="22" idx="0"/>
            <a:endCxn id="63" idx="3"/>
          </p:cNvCxnSpPr>
          <p:nvPr/>
        </p:nvCxnSpPr>
        <p:spPr>
          <a:xfrm rot="16200000" flipH="1">
            <a:off x="2664224" y="1993339"/>
            <a:ext cx="81009" cy="288032"/>
          </a:xfrm>
          <a:prstGeom prst="curvedConnector4">
            <a:avLst>
              <a:gd name="adj1" fmla="val -282191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42455" y="1844823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1.1 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sp>
        <p:nvSpPr>
          <p:cNvPr id="63" name="직사각형 62"/>
          <p:cNvSpPr/>
          <p:nvPr/>
        </p:nvSpPr>
        <p:spPr>
          <a:xfrm>
            <a:off x="2560713" y="2120775"/>
            <a:ext cx="288032" cy="114170"/>
          </a:xfrm>
          <a:prstGeom prst="rect">
            <a:avLst/>
          </a:prstGeom>
          <a:solidFill>
            <a:schemeClr val="bg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77" name="직선 연결선 76"/>
          <p:cNvCxnSpPr/>
          <p:nvPr/>
        </p:nvCxnSpPr>
        <p:spPr>
          <a:xfrm>
            <a:off x="7740352" y="1826821"/>
            <a:ext cx="0" cy="3618403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372200" y="4275094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310608" y="4331196"/>
            <a:ext cx="50276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531408" y="893465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(user mode sequence diagram)</a:t>
            </a:r>
            <a:endParaRPr lang="ko-KR" altLang="en-US" sz="1200" b="1" dirty="0"/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1297256" y="4385819"/>
            <a:ext cx="504103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2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755878" y="1454156"/>
            <a:ext cx="6120378" cy="3618042"/>
            <a:chOff x="899592" y="1197232"/>
            <a:chExt cx="6120378" cy="4824056"/>
          </a:xfrm>
        </p:grpSpPr>
        <p:cxnSp>
          <p:nvCxnSpPr>
            <p:cNvPr id="47" name="직선 화살표 연결선 46"/>
            <p:cNvCxnSpPr/>
            <p:nvPr/>
          </p:nvCxnSpPr>
          <p:spPr>
            <a:xfrm flipH="1">
              <a:off x="1417562" y="2245453"/>
              <a:ext cx="10659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899592" y="1197232"/>
              <a:ext cx="720080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관리자</a:t>
              </a:r>
              <a:endParaRPr lang="en-US" altLang="ko-KR" sz="1000" b="1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330232" y="1197232"/>
              <a:ext cx="720080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로그인</a:t>
              </a:r>
              <a:r>
                <a:rPr lang="en-US" altLang="ko-KR" sz="1000" b="1" dirty="0" smtClean="0"/>
                <a:t>/</a:t>
              </a:r>
              <a:r>
                <a:rPr lang="ko-KR" altLang="en-US" sz="1000" b="1" dirty="0" smtClean="0"/>
                <a:t>아웃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707532" y="1197232"/>
              <a:ext cx="720080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회원관리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003746" y="1197232"/>
              <a:ext cx="720080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영화관리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299890" y="1197232"/>
              <a:ext cx="720080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공지사항</a:t>
              </a:r>
            </a:p>
          </p:txBody>
        </p:sp>
        <p:cxnSp>
          <p:nvCxnSpPr>
            <p:cNvPr id="60" name="직선 연결선 59"/>
            <p:cNvCxnSpPr>
              <a:stCxn id="49" idx="2"/>
            </p:cNvCxnSpPr>
            <p:nvPr/>
          </p:nvCxnSpPr>
          <p:spPr>
            <a:xfrm>
              <a:off x="269027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06764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5363786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12596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659930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1104983" y="2061328"/>
              <a:ext cx="268607" cy="26712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1415537" y="2175147"/>
              <a:ext cx="10986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2547854" y="2095096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547362" y="1869881"/>
              <a:ext cx="71365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1. </a:t>
              </a:r>
              <a:r>
                <a:rPr lang="ko-KR" altLang="en-US" sz="1000" dirty="0" smtClean="0"/>
                <a:t>로그인</a:t>
              </a:r>
              <a:endParaRPr lang="ko-KR" altLang="en-US" sz="1000" dirty="0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>
              <a:off x="1442154" y="3062272"/>
              <a:ext cx="2447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484754" y="2219343"/>
              <a:ext cx="97013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2. </a:t>
              </a:r>
              <a:r>
                <a:rPr lang="ko-KR" altLang="en-US" sz="1000" dirty="0" smtClean="0"/>
                <a:t>관리자승</a:t>
              </a:r>
              <a:r>
                <a:rPr lang="ko-KR" altLang="en-US" sz="1000" dirty="0"/>
                <a:t>인</a:t>
              </a:r>
            </a:p>
          </p:txBody>
        </p:sp>
        <p:cxnSp>
          <p:nvCxnSpPr>
            <p:cNvPr id="74" name="직선 화살표 연결선 73"/>
            <p:cNvCxnSpPr/>
            <p:nvPr/>
          </p:nvCxnSpPr>
          <p:spPr>
            <a:xfrm flipH="1">
              <a:off x="1442154" y="3158283"/>
              <a:ext cx="24478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3931246" y="2966261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627482" y="2733977"/>
              <a:ext cx="84189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3. </a:t>
              </a:r>
              <a:r>
                <a:rPr lang="ko-KR" altLang="en-US" sz="1000" dirty="0" smtClean="0"/>
                <a:t>회원관리</a:t>
              </a:r>
              <a:endParaRPr lang="ko-KR" altLang="en-US" sz="10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219770" y="3998376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555474" y="3162936"/>
              <a:ext cx="114326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4. </a:t>
              </a:r>
              <a:r>
                <a:rPr lang="ko-KR" altLang="en-US" sz="1000" dirty="0" smtClean="0"/>
                <a:t>회원목록 확인</a:t>
              </a:r>
              <a:endParaRPr lang="ko-KR" altLang="en-US" sz="1000" dirty="0"/>
            </a:p>
          </p:txBody>
        </p:sp>
        <p:cxnSp>
          <p:nvCxnSpPr>
            <p:cNvPr id="84" name="직선 화살표 연결선 83"/>
            <p:cNvCxnSpPr/>
            <p:nvPr/>
          </p:nvCxnSpPr>
          <p:spPr>
            <a:xfrm>
              <a:off x="1450976" y="4063465"/>
              <a:ext cx="37440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 flipH="1">
              <a:off x="1384296" y="4164949"/>
              <a:ext cx="37634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6515914" y="5270517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1423072" y="5341777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H="1">
              <a:off x="1403648" y="5443261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152513" y="5078496"/>
              <a:ext cx="233589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7. </a:t>
              </a:r>
              <a:r>
                <a:rPr lang="ko-KR" altLang="en-US" sz="1000" dirty="0" smtClean="0"/>
                <a:t>공지사항 작성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수정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조회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삭제</a:t>
              </a:r>
              <a:endParaRPr lang="ko-KR" altLang="en-US" sz="10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47864" y="5413064"/>
              <a:ext cx="151515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10. </a:t>
              </a:r>
              <a:r>
                <a:rPr lang="ko-KR" altLang="en-US" sz="1000" dirty="0" smtClean="0"/>
                <a:t>공지사항 목록 확인</a:t>
              </a:r>
              <a:endParaRPr lang="ko-KR" altLang="en-US" sz="10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35886" y="3807345"/>
              <a:ext cx="216786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5</a:t>
              </a:r>
              <a:r>
                <a:rPr lang="en-US" altLang="ko-KR" sz="900" dirty="0" smtClean="0"/>
                <a:t>. </a:t>
              </a:r>
              <a:r>
                <a:rPr lang="ko-KR" altLang="en-US" sz="900" dirty="0" smtClean="0"/>
                <a:t>영</a:t>
              </a:r>
              <a:r>
                <a:rPr lang="ko-KR" altLang="en-US" sz="900" dirty="0"/>
                <a:t>화</a:t>
              </a:r>
              <a:r>
                <a:rPr lang="ko-KR" altLang="en-US" sz="900" dirty="0" smtClean="0"/>
                <a:t> 등록 </a:t>
              </a:r>
              <a:r>
                <a:rPr lang="en-US" altLang="ko-KR" sz="900" dirty="0" smtClean="0"/>
                <a:t>/ </a:t>
              </a:r>
              <a:r>
                <a:rPr lang="ko-KR" altLang="en-US" sz="900" dirty="0" smtClean="0"/>
                <a:t>수정</a:t>
              </a:r>
              <a:r>
                <a:rPr lang="en-US" altLang="ko-KR" sz="900" dirty="0" smtClean="0"/>
                <a:t> / </a:t>
              </a:r>
              <a:r>
                <a:rPr lang="ko-KR" altLang="en-US" sz="900" dirty="0" smtClean="0"/>
                <a:t>삭제 </a:t>
              </a:r>
              <a:r>
                <a:rPr lang="en-US" altLang="ko-KR" sz="900" dirty="0" smtClean="0"/>
                <a:t>/ </a:t>
              </a:r>
              <a:r>
                <a:rPr lang="ko-KR" altLang="en-US" sz="900" dirty="0" smtClean="0"/>
                <a:t>상세보기</a:t>
              </a:r>
              <a:endParaRPr lang="ko-KR" altLang="en-US" sz="9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124803" y="4134753"/>
              <a:ext cx="10871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6</a:t>
              </a:r>
              <a:r>
                <a:rPr lang="en-US" altLang="ko-KR" sz="900" dirty="0" smtClean="0"/>
                <a:t>. </a:t>
              </a:r>
              <a:r>
                <a:rPr lang="ko-KR" altLang="en-US" sz="900" dirty="0" smtClean="0"/>
                <a:t>영</a:t>
              </a:r>
              <a:r>
                <a:rPr lang="ko-KR" altLang="en-US" sz="900" dirty="0"/>
                <a:t>화</a:t>
              </a:r>
              <a:r>
                <a:rPr lang="ko-KR" altLang="en-US" sz="900" dirty="0" smtClean="0"/>
                <a:t> 목록 확인</a:t>
              </a:r>
              <a:endParaRPr lang="ko-KR" altLang="en-US" sz="900" dirty="0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971600" y="2762927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97" name="직사각형 96"/>
          <p:cNvSpPr/>
          <p:nvPr/>
        </p:nvSpPr>
        <p:spPr>
          <a:xfrm>
            <a:off x="961269" y="3555014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98" name="직사각형 97"/>
          <p:cNvSpPr/>
          <p:nvPr/>
        </p:nvSpPr>
        <p:spPr>
          <a:xfrm>
            <a:off x="971600" y="4489956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99" name="TextBox 98"/>
          <p:cNvSpPr txBox="1"/>
          <p:nvPr/>
        </p:nvSpPr>
        <p:spPr>
          <a:xfrm>
            <a:off x="395536" y="83671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순차 다이어그램</a:t>
            </a:r>
            <a:endParaRPr lang="ko-KR" alt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476751" y="88332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(admin mode sequence diagram)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058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J\Desktop\EXE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58" y="1628800"/>
            <a:ext cx="76007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83671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</a:t>
            </a:r>
            <a:r>
              <a:rPr lang="en-US" altLang="ko-KR" b="1" dirty="0" smtClean="0"/>
              <a:t>. DB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764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J\Desktop\설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6689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83671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기능정의서 및 설계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8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노트\원앙\목로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80" y="1523677"/>
            <a:ext cx="1537256" cy="40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노트\원앙\목록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/>
          <a:stretch/>
        </p:blipFill>
        <p:spPr bwMode="auto">
          <a:xfrm>
            <a:off x="2297048" y="1522635"/>
            <a:ext cx="126684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노트\원앙\목록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08" y="1530506"/>
            <a:ext cx="1779652" cy="15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83671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10. Project Source Explorer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53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39908" y="1346392"/>
            <a:ext cx="3612212" cy="5394976"/>
            <a:chOff x="450508" y="-1874838"/>
            <a:chExt cx="9632226" cy="14386099"/>
          </a:xfrm>
        </p:grpSpPr>
        <p:pic>
          <p:nvPicPr>
            <p:cNvPr id="1026" name="Picture 2" descr="D:\노트\원앙\메인상단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r="22360"/>
            <a:stretch/>
          </p:blipFill>
          <p:spPr bwMode="auto">
            <a:xfrm>
              <a:off x="450508" y="-1874838"/>
              <a:ext cx="9632226" cy="883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노트\원앙\메인하단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62" r="22157"/>
            <a:stretch/>
          </p:blipFill>
          <p:spPr bwMode="auto">
            <a:xfrm>
              <a:off x="450508" y="4653136"/>
              <a:ext cx="9632226" cy="785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395536" y="83671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UI </a:t>
            </a:r>
            <a:r>
              <a:rPr lang="ko-KR" altLang="en-US" b="1" dirty="0" smtClean="0"/>
              <a:t>시연 및 핵심기능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메인페이지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267744" y="1304340"/>
            <a:ext cx="3024336" cy="325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693560" y="137235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91680" y="1360516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6" name="타원 15"/>
          <p:cNvSpPr/>
          <p:nvPr/>
        </p:nvSpPr>
        <p:spPr>
          <a:xfrm>
            <a:off x="1693560" y="401690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91680" y="4005064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18" name="타원 17"/>
          <p:cNvSpPr/>
          <p:nvPr/>
        </p:nvSpPr>
        <p:spPr>
          <a:xfrm>
            <a:off x="1693560" y="4960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680" y="4949014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20" name="직사각형 19"/>
          <p:cNvSpPr/>
          <p:nvPr/>
        </p:nvSpPr>
        <p:spPr>
          <a:xfrm>
            <a:off x="2267744" y="1693188"/>
            <a:ext cx="3024336" cy="2167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93560" y="210956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91680" y="2097723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96135" y="1372358"/>
            <a:ext cx="2520281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관리자로그인 후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해더의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메뉴가 다르게 보인다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Hit Menu</a:t>
            </a: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영화정보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리뷰게시판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예매순위 확인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chemeClr val="tx1"/>
                </a:solidFill>
              </a:rPr>
              <a:t>Hit URL</a:t>
            </a:r>
          </a:p>
          <a:p>
            <a:pPr marL="360000" lvl="1" indent="-22860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CGV, L.C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등 링크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chemeClr val="tx1"/>
                </a:solidFill>
              </a:rPr>
              <a:t>개봉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예고편 보기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7744" y="3933056"/>
            <a:ext cx="3024336" cy="47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67744" y="4498651"/>
            <a:ext cx="3024336" cy="1720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83671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UI </a:t>
            </a:r>
            <a:r>
              <a:rPr lang="ko-KR" altLang="en-US" b="1" dirty="0" smtClean="0"/>
              <a:t>시연 및 핵심기능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영화 등</a:t>
            </a:r>
            <a:r>
              <a:rPr lang="ko-KR" altLang="en-US" b="1" dirty="0"/>
              <a:t>록</a:t>
            </a:r>
          </a:p>
        </p:txBody>
      </p:sp>
      <p:pic>
        <p:nvPicPr>
          <p:cNvPr id="3076" name="Picture 4" descr="D:\노트\8_1st Project\원앙\영화정보 관리자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7" r="29310" b="11296"/>
          <a:stretch/>
        </p:blipFill>
        <p:spPr bwMode="auto">
          <a:xfrm>
            <a:off x="395536" y="1340768"/>
            <a:ext cx="32838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노트\8_1st Project\원앙\영화등록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t="-1" r="26392" b="37354"/>
          <a:stretch/>
        </p:blipFill>
        <p:spPr bwMode="auto">
          <a:xfrm>
            <a:off x="3995936" y="1340768"/>
            <a:ext cx="2994841" cy="19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:\노트\원앙\영화정보 상세보기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9" r="26765"/>
          <a:stretch/>
        </p:blipFill>
        <p:spPr bwMode="auto">
          <a:xfrm>
            <a:off x="4002497" y="3717032"/>
            <a:ext cx="25335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63688" y="4634595"/>
            <a:ext cx="576064" cy="162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87824" y="2492896"/>
            <a:ext cx="576064" cy="803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679610" y="2512019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7730" y="2500177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1" name="타원 10"/>
          <p:cNvSpPr/>
          <p:nvPr/>
        </p:nvSpPr>
        <p:spPr>
          <a:xfrm>
            <a:off x="2404942" y="4337257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03062" y="4325415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13" name="직사각형 12"/>
          <p:cNvSpPr/>
          <p:nvPr/>
        </p:nvSpPr>
        <p:spPr>
          <a:xfrm>
            <a:off x="1763688" y="4418571"/>
            <a:ext cx="576064" cy="162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04942" y="49411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03062" y="4929326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6842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8367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UI </a:t>
            </a:r>
            <a:r>
              <a:rPr lang="ko-KR" altLang="en-US" b="1" dirty="0" smtClean="0"/>
              <a:t>시연 및 핵심기능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공지사항 등록</a:t>
            </a:r>
            <a:endParaRPr lang="ko-KR" altLang="en-US" b="1" dirty="0"/>
          </a:p>
        </p:txBody>
      </p:sp>
      <p:pic>
        <p:nvPicPr>
          <p:cNvPr id="3075" name="Picture 3" descr="E:\노트\8_1st Project\원앙\공지사항 상세보기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8" r="27438"/>
          <a:stretch/>
        </p:blipFill>
        <p:spPr bwMode="auto">
          <a:xfrm>
            <a:off x="4344654" y="4221088"/>
            <a:ext cx="2171562" cy="23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E:\노트\원앙\공지작성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r="8701"/>
          <a:stretch/>
        </p:blipFill>
        <p:spPr bwMode="auto">
          <a:xfrm>
            <a:off x="4572000" y="1287186"/>
            <a:ext cx="2424627" cy="246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E:\노트\원앙\공지사항 관리자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80" y="1556792"/>
            <a:ext cx="3505003" cy="36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74346" y="2391860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55976" y="612232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81792" y="228871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79912" y="2276872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3" name="타원 12"/>
          <p:cNvSpPr/>
          <p:nvPr/>
        </p:nvSpPr>
        <p:spPr>
          <a:xfrm>
            <a:off x="3781792" y="613416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79912" y="6122324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783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8367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UI </a:t>
            </a:r>
            <a:r>
              <a:rPr lang="ko-KR" altLang="en-US" b="1" dirty="0" smtClean="0"/>
              <a:t>시연 및 핵심기능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리뷰</a:t>
            </a:r>
            <a:endParaRPr lang="ko-KR" altLang="en-US" b="1" dirty="0"/>
          </a:p>
        </p:txBody>
      </p:sp>
      <p:pic>
        <p:nvPicPr>
          <p:cNvPr id="5122" name="Picture 2" descr="E:\노트\원앙\리뷰게시판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r="27959"/>
          <a:stretch/>
        </p:blipFill>
        <p:spPr bwMode="auto">
          <a:xfrm>
            <a:off x="755576" y="1340768"/>
            <a:ext cx="3526021" cy="39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노트\원앙\리뷰 상세보기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r="27684"/>
          <a:stretch/>
        </p:blipFill>
        <p:spPr bwMode="auto">
          <a:xfrm>
            <a:off x="4932040" y="3867024"/>
            <a:ext cx="2560426" cy="28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노트\원앙\리뷰글쓰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81" y="836712"/>
            <a:ext cx="3150875" cy="2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211960" y="221670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10080" y="2204864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2" name="직사각형 11"/>
          <p:cNvSpPr/>
          <p:nvPr/>
        </p:nvSpPr>
        <p:spPr>
          <a:xfrm>
            <a:off x="1331640" y="285293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04048" y="6093296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99992" y="614201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98112" y="6130171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16" name="타원 15"/>
          <p:cNvSpPr/>
          <p:nvPr/>
        </p:nvSpPr>
        <p:spPr>
          <a:xfrm>
            <a:off x="973480" y="264569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71600" y="2633854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911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노트\원앙\답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2668046" cy="252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8367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UI </a:t>
            </a:r>
            <a:r>
              <a:rPr lang="ko-KR" altLang="en-US" b="1" dirty="0" smtClean="0"/>
              <a:t>시연 및 핵심기능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리뷰답글</a:t>
            </a:r>
            <a:endParaRPr lang="ko-KR" altLang="en-US" b="1" dirty="0"/>
          </a:p>
        </p:txBody>
      </p:sp>
      <p:pic>
        <p:nvPicPr>
          <p:cNvPr id="5123" name="Picture 3" descr="E:\노트\원앙\리뷰 상세보기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r="27684"/>
          <a:stretch/>
        </p:blipFill>
        <p:spPr bwMode="auto">
          <a:xfrm>
            <a:off x="4932040" y="3846560"/>
            <a:ext cx="2560426" cy="28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69424" y="4053781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544" y="4041939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2" name="직사각형 11"/>
          <p:cNvSpPr/>
          <p:nvPr/>
        </p:nvSpPr>
        <p:spPr>
          <a:xfrm>
            <a:off x="879416" y="407707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04048" y="6093296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99992" y="614201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98112" y="6130171"/>
            <a:ext cx="217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pic>
        <p:nvPicPr>
          <p:cNvPr id="6147" name="Picture 3" descr="E:\노트\원앙\답글 쓰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80120"/>
            <a:ext cx="261375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1760" y="413792"/>
            <a:ext cx="6419056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0258" y="15908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97822" y="1722140"/>
            <a:ext cx="78420" cy="87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976242" y="1590824"/>
            <a:ext cx="27363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76242" y="2886968"/>
            <a:ext cx="27363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76242" y="4615160"/>
            <a:ext cx="27363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00378" y="166019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주제 및 목적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200378" y="1933367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개발환경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0378" y="2224038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작업분할 구조도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00378" y="2484512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작업일정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120258" y="2886968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및 </a:t>
            </a:r>
            <a:endParaRPr lang="en-US" altLang="ko-KR" dirty="0" smtClean="0"/>
          </a:p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897822" y="3018284"/>
            <a:ext cx="78420" cy="87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00378" y="2952348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요구사항 분석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200378" y="3225522"/>
            <a:ext cx="1611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유스케이스</a:t>
            </a:r>
            <a:r>
              <a:rPr lang="ko-KR" altLang="en-US" sz="1000" dirty="0" smtClean="0"/>
              <a:t> 다이어그램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200378" y="351619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순차다이어그램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6200378" y="3776667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DB</a:t>
            </a:r>
            <a:r>
              <a:rPr lang="ko-KR" altLang="en-US" sz="1000" dirty="0" smtClean="0"/>
              <a:t>설계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200378" y="4022888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기능정의서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200378" y="4283362"/>
            <a:ext cx="1683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 Source Explorer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120258" y="4614882"/>
            <a:ext cx="1035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</a:t>
            </a:r>
            <a:r>
              <a:rPr lang="ko-KR" altLang="en-US" dirty="0"/>
              <a:t>현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및 </a:t>
            </a:r>
            <a:endParaRPr lang="en-US" altLang="ko-KR" dirty="0" smtClean="0"/>
          </a:p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00378" y="468026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UI </a:t>
            </a:r>
            <a:r>
              <a:rPr lang="ko-KR" altLang="en-US" sz="1000" dirty="0" smtClean="0"/>
              <a:t>시연 및 핵심 기</a:t>
            </a:r>
            <a:r>
              <a:rPr lang="ko-KR" altLang="en-US" sz="1000" dirty="0"/>
              <a:t>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00378" y="4953436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차후 개발 내용</a:t>
            </a:r>
            <a:endParaRPr lang="ko-KR" altLang="en-US" sz="1000" dirty="0"/>
          </a:p>
        </p:txBody>
      </p:sp>
      <p:sp>
        <p:nvSpPr>
          <p:cNvPr id="26" name="타원 25"/>
          <p:cNvSpPr/>
          <p:nvPr/>
        </p:nvSpPr>
        <p:spPr>
          <a:xfrm>
            <a:off x="4897822" y="4759528"/>
            <a:ext cx="78420" cy="876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/>
          <p:cNvSpPr/>
          <p:nvPr/>
        </p:nvSpPr>
        <p:spPr>
          <a:xfrm rot="13505428">
            <a:off x="5951363" y="1724022"/>
            <a:ext cx="110623" cy="1085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직각 삼각형 33"/>
          <p:cNvSpPr/>
          <p:nvPr/>
        </p:nvSpPr>
        <p:spPr>
          <a:xfrm rot="13505428">
            <a:off x="5951362" y="3007845"/>
            <a:ext cx="110623" cy="1085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직각 삼각형 34"/>
          <p:cNvSpPr/>
          <p:nvPr/>
        </p:nvSpPr>
        <p:spPr>
          <a:xfrm rot="13505428">
            <a:off x="5951361" y="4749091"/>
            <a:ext cx="110623" cy="1085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60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 rot="20351600">
            <a:off x="3603300" y="329277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베타테스트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2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8367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12. </a:t>
            </a:r>
            <a:r>
              <a:rPr lang="ko-KR" altLang="en-US" b="1" dirty="0" smtClean="0"/>
              <a:t>차후 개발 내용</a:t>
            </a:r>
            <a:endParaRPr lang="ko-KR" altLang="en-US" b="1" dirty="0"/>
          </a:p>
        </p:txBody>
      </p:sp>
      <p:sp>
        <p:nvSpPr>
          <p:cNvPr id="7" name="가로로 말린 두루마리 모양 6"/>
          <p:cNvSpPr/>
          <p:nvPr/>
        </p:nvSpPr>
        <p:spPr>
          <a:xfrm>
            <a:off x="1115616" y="1700808"/>
            <a:ext cx="6408712" cy="3240360"/>
          </a:xfrm>
          <a:prstGeom prst="horizontalScroll">
            <a:avLst/>
          </a:prstGeom>
          <a:noFill/>
          <a:ln w="38100">
            <a:solidFill>
              <a:srgbClr val="756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8" name="내용 개체 틀 10"/>
          <p:cNvSpPr txBox="1">
            <a:spLocks/>
          </p:cNvSpPr>
          <p:nvPr/>
        </p:nvSpPr>
        <p:spPr>
          <a:xfrm>
            <a:off x="1979712" y="2042846"/>
            <a:ext cx="5544616" cy="2322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dirty="0" smtClean="0"/>
              <a:t>영화 예매대행 기능</a:t>
            </a:r>
            <a:endParaRPr lang="en-US" altLang="ko-KR" dirty="0" smtClean="0"/>
          </a:p>
          <a:p>
            <a:pPr>
              <a:lnSpc>
                <a:spcPct val="250000"/>
              </a:lnSpc>
            </a:pPr>
            <a:r>
              <a:rPr lang="ko-KR" altLang="en-US" dirty="0" smtClean="0"/>
              <a:t>고객 등급에 따른 시사회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예매권 이벤트</a:t>
            </a:r>
            <a:endParaRPr lang="en-US" altLang="ko-KR" dirty="0" smtClean="0"/>
          </a:p>
          <a:p>
            <a:pPr>
              <a:lnSpc>
                <a:spcPct val="250000"/>
              </a:lnSpc>
            </a:pPr>
            <a:r>
              <a:rPr lang="ko-KR" altLang="en-US" dirty="0" smtClean="0"/>
              <a:t>관련 영화 보기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1695068"/>
            <a:ext cx="4752528" cy="3027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1801" y="2636912"/>
            <a:ext cx="3528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경청해 주셔서</a:t>
            </a:r>
            <a:endParaRPr lang="en-US" altLang="ko-KR" sz="40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고맙습니다</a:t>
            </a:r>
            <a:endParaRPr lang="en-US" altLang="ko-KR" sz="4000" b="1" dirty="0">
              <a:solidFill>
                <a:schemeClr val="bg1"/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" name="Picture 3" descr="C:\Users\TJ\Desktop\헤더배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174" flipV="1">
            <a:off x="1467635" y="1802333"/>
            <a:ext cx="1848889" cy="1177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J\Desktop\로고.PNG"/>
          <p:cNvPicPr>
            <a:picLocks noChangeAspect="1" noChangeArrowheads="1"/>
          </p:cNvPicPr>
          <p:nvPr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7165" r="10246" b="10653"/>
          <a:stretch/>
        </p:blipFill>
        <p:spPr bwMode="auto">
          <a:xfrm rot="19995471">
            <a:off x="1789615" y="2028485"/>
            <a:ext cx="1237739" cy="6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주제 및 목적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2780928"/>
            <a:ext cx="7704856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+mn-ea"/>
              </a:rPr>
              <a:t>이용자</a:t>
            </a:r>
            <a:r>
              <a:rPr lang="ko-KR" altLang="en-US" sz="1500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원하는 영화의 정보 확인</a:t>
            </a:r>
            <a:r>
              <a:rPr lang="en-US" altLang="ko-KR" sz="15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리뷰 및 </a:t>
            </a:r>
            <a:r>
              <a:rPr lang="ko-KR" altLang="en-US" sz="1500" dirty="0" err="1" smtClean="0">
                <a:solidFill>
                  <a:srgbClr val="464646"/>
                </a:solidFill>
                <a:latin typeface="+mn-ea"/>
              </a:rPr>
              <a:t>답글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 작성의 기능을</a:t>
            </a:r>
            <a:r>
              <a:rPr lang="en-US" altLang="ko-KR" sz="1500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이용</a:t>
            </a:r>
            <a:endParaRPr lang="en-US" altLang="ko-KR" sz="1500" dirty="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ko-KR" altLang="en-US" sz="1500" dirty="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latin typeface="+mn-ea"/>
              </a:rPr>
              <a:t>관리자</a:t>
            </a:r>
            <a:endParaRPr lang="en-US" altLang="ko-KR" sz="1500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관리자는 회원보기</a:t>
            </a:r>
            <a:r>
              <a:rPr lang="en-US" altLang="ko-KR" sz="15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영화정보등록 및 삭제</a:t>
            </a:r>
            <a:r>
              <a:rPr lang="en-US" altLang="ko-KR" sz="1500" dirty="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공지사항 작성의 </a:t>
            </a:r>
            <a:r>
              <a:rPr lang="ko-KR" altLang="en-US" sz="1500" dirty="0">
                <a:solidFill>
                  <a:srgbClr val="464646"/>
                </a:solidFill>
                <a:latin typeface="+mn-ea"/>
              </a:rPr>
              <a:t>기능을 </a:t>
            </a:r>
            <a:r>
              <a:rPr lang="ko-KR" altLang="en-US" sz="1500" dirty="0" smtClean="0">
                <a:solidFill>
                  <a:srgbClr val="464646"/>
                </a:solidFill>
                <a:latin typeface="+mn-ea"/>
              </a:rPr>
              <a:t>이용</a:t>
            </a:r>
            <a:endParaRPr lang="ko-KR" altLang="en-US" sz="15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1560" y="1412776"/>
            <a:ext cx="7344816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576" y="1556792"/>
            <a:ext cx="705678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+mn-ea"/>
              </a:rPr>
              <a:t>본 시스템은 현재 상영 및 개봉예정 영화 정보를 제공하고</a:t>
            </a:r>
            <a:r>
              <a:rPr lang="en-US" altLang="ko-KR" sz="15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+mn-ea"/>
              </a:rPr>
              <a:t>영화에 대한 리뷰를 통해 의견을 나눌 수 있다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5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주제 및 목적</a:t>
            </a:r>
            <a:endParaRPr lang="ko-KR" altLang="en-US" b="1" dirty="0"/>
          </a:p>
        </p:txBody>
      </p:sp>
      <p:pic>
        <p:nvPicPr>
          <p:cNvPr id="9" name="Picture 3" descr="C:\Users\TJ\Desktop\롯데시네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36421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7" y="1628800"/>
            <a:ext cx="676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14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en-US" altLang="ko-KR" sz="14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MOVIST, </a:t>
            </a:r>
            <a:r>
              <a:rPr lang="en-US" altLang="ko-KR" sz="1400" dirty="0" err="1" smtClean="0"/>
              <a:t>imdb</a:t>
            </a:r>
            <a:r>
              <a:rPr lang="en-US" altLang="ko-KR" sz="14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등을 참조하여 영화정</a:t>
            </a:r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보</a:t>
            </a:r>
            <a:r>
              <a:rPr lang="ko-KR" altLang="en-US" sz="14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사이트를 구성한다</a:t>
            </a:r>
            <a:r>
              <a:rPr lang="en-US" altLang="ko-KR" sz="14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14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ko-KR" altLang="en-US" sz="14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7" name="Picture 2" descr="C:\Users\TJ\Desktop\cg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09" y="3501008"/>
            <a:ext cx="3503593" cy="20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750270" y="1556792"/>
            <a:ext cx="7345363" cy="32385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7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Professional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K</a:t>
              </a: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750270" y="1980655"/>
            <a:ext cx="7345363" cy="32385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Apache Tomcat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9.0.31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747092" y="2405707"/>
            <a:ext cx="7346950" cy="32385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735980" y="2829570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735980" y="3679676"/>
            <a:ext cx="7345362" cy="32385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735983" y="3254623"/>
            <a:ext cx="7345363" cy="32385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MVC model 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(model 2)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735980" y="4528593"/>
            <a:ext cx="7345361" cy="430577"/>
            <a:chOff x="827088" y="5229201"/>
            <a:chExt cx="7345549" cy="345322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52669" y="5229201"/>
              <a:ext cx="6119968" cy="3453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JavaScript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jquery-3.4.1,   jquery-ui-1.12.1,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cos-26Dec2008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735980" y="4103539"/>
            <a:ext cx="7345362" cy="325041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Eclipse IDE for Enterprise Java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Developers, </a:t>
              </a:r>
              <a:r>
                <a:rPr kumimoji="0" lang="en-US" altLang="ko-KR" sz="1200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개발환경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26970" y="2132855"/>
            <a:ext cx="1041258" cy="354911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 원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647224" y="2132855"/>
            <a:ext cx="1065420" cy="354911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 리 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59450" y="2708919"/>
            <a:ext cx="1059380" cy="354911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정보확</a:t>
            </a:r>
            <a:r>
              <a:rPr lang="ko-KR" altLang="en-US" sz="1000" b="1" dirty="0"/>
              <a:t>인</a:t>
            </a:r>
            <a:endParaRPr lang="ko-KR" altLang="en-US" sz="1000" b="1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17321" y="2708921"/>
            <a:ext cx="1179681" cy="355139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리뷰게시</a:t>
            </a:r>
            <a:r>
              <a:rPr lang="ko-KR" altLang="en-US" sz="1000" b="1" dirty="0"/>
              <a:t>판</a:t>
            </a:r>
            <a:endParaRPr lang="ko-KR" altLang="en-US" sz="1000" b="1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40924" y="980727"/>
            <a:ext cx="1979148" cy="399533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로그인 </a:t>
            </a:r>
            <a:r>
              <a:rPr lang="en-US" altLang="ko-KR" sz="1000" b="1" dirty="0" smtClean="0"/>
              <a:t>/ </a:t>
            </a:r>
            <a:r>
              <a:rPr lang="ko-KR" altLang="en-US" sz="1000" b="1" dirty="0" smtClean="0"/>
              <a:t>로그아웃</a:t>
            </a:r>
          </a:p>
        </p:txBody>
      </p:sp>
      <p:cxnSp>
        <p:nvCxnSpPr>
          <p:cNvPr id="8" name="꺾인 연결선 7"/>
          <p:cNvCxnSpPr>
            <a:stCxn id="7" idx="2"/>
            <a:endCxn id="3" idx="0"/>
          </p:cNvCxnSpPr>
          <p:nvPr/>
        </p:nvCxnSpPr>
        <p:spPr>
          <a:xfrm rot="16200000" flipH="1">
            <a:off x="4828919" y="781839"/>
            <a:ext cx="752595" cy="1949436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711693" y="3284798"/>
            <a:ext cx="34002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공지사</a:t>
            </a:r>
            <a:r>
              <a:rPr lang="ko-KR" altLang="en-US" sz="1000" b="1" dirty="0"/>
              <a:t>항</a:t>
            </a:r>
            <a:endParaRPr lang="ko-KR" altLang="en-US" sz="1000" b="1" dirty="0" smtClean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5339" y="3229805"/>
            <a:ext cx="290517" cy="778085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61403" y="3229805"/>
            <a:ext cx="290517" cy="778085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답글</a:t>
            </a:r>
            <a:endParaRPr lang="ko-KR" altLang="en-US" sz="1000" b="1" dirty="0" smtClean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61403" y="4343834"/>
            <a:ext cx="290517" cy="1002862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삭</a:t>
            </a:r>
            <a:r>
              <a:rPr lang="ko-KR" altLang="en-US" sz="1000" b="1" dirty="0"/>
              <a:t>제</a:t>
            </a:r>
            <a:endParaRPr lang="ko-KR" altLang="en-US" sz="1000" b="1" dirty="0" smtClean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42105" y="4343834"/>
            <a:ext cx="290517" cy="1002862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상세보</a:t>
            </a:r>
            <a:r>
              <a:rPr lang="ko-KR" altLang="en-US" sz="1000" b="1" dirty="0"/>
              <a:t>기</a:t>
            </a:r>
            <a:endParaRPr lang="ko-KR" altLang="en-US" sz="1000" b="1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99792" y="4343834"/>
            <a:ext cx="290517" cy="1002862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글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쓰기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59832" y="4343834"/>
            <a:ext cx="290517" cy="1002862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수</a:t>
            </a:r>
            <a:r>
              <a:rPr lang="ko-KR" altLang="en-US" sz="1000" b="1" dirty="0"/>
              <a:t>정</a:t>
            </a:r>
            <a:endParaRPr lang="ko-KR" altLang="en-US" sz="1000" b="1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26448" y="4365103"/>
            <a:ext cx="337240" cy="976635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상세보</a:t>
            </a:r>
            <a:r>
              <a:rPr lang="ko-KR" altLang="en-US" sz="1000" b="1" dirty="0"/>
              <a:t>기</a:t>
            </a:r>
            <a:endParaRPr lang="ko-KR" altLang="en-US" sz="1000" b="1"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33775" y="3511935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영화수정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49920" y="3507172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영화등록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2246" y="3511935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상세보</a:t>
            </a:r>
            <a:r>
              <a:rPr lang="ko-KR" altLang="en-US" sz="1000" b="1" dirty="0"/>
              <a:t>기</a:t>
            </a:r>
            <a:endParaRPr lang="ko-KR" altLang="en-US" sz="1000" b="1" dirty="0" smtClean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0672" y="3510534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영화삭제</a:t>
            </a:r>
          </a:p>
        </p:txBody>
      </p:sp>
      <p:cxnSp>
        <p:nvCxnSpPr>
          <p:cNvPr id="22" name="꺾인 연결선 21"/>
          <p:cNvCxnSpPr>
            <a:stCxn id="7" idx="2"/>
            <a:endCxn id="2" idx="0"/>
          </p:cNvCxnSpPr>
          <p:nvPr/>
        </p:nvCxnSpPr>
        <p:spPr>
          <a:xfrm rot="5400000">
            <a:off x="2962752" y="865108"/>
            <a:ext cx="752595" cy="17828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" idx="2"/>
            <a:endCxn id="4" idx="0"/>
          </p:cNvCxnSpPr>
          <p:nvPr/>
        </p:nvCxnSpPr>
        <p:spPr>
          <a:xfrm rot="5400000">
            <a:off x="1907794" y="2169113"/>
            <a:ext cx="221153" cy="85845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" idx="2"/>
            <a:endCxn id="5" idx="0"/>
          </p:cNvCxnSpPr>
          <p:nvPr/>
        </p:nvCxnSpPr>
        <p:spPr>
          <a:xfrm rot="16200000" flipH="1">
            <a:off x="2816803" y="2118561"/>
            <a:ext cx="221155" cy="95956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113131" y="3284798"/>
            <a:ext cx="349321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영화정보</a:t>
            </a:r>
          </a:p>
        </p:txBody>
      </p:sp>
      <p:cxnSp>
        <p:nvCxnSpPr>
          <p:cNvPr id="27" name="꺾인 연결선 26"/>
          <p:cNvCxnSpPr>
            <a:stCxn id="4" idx="2"/>
            <a:endCxn id="25" idx="0"/>
          </p:cNvCxnSpPr>
          <p:nvPr/>
        </p:nvCxnSpPr>
        <p:spPr>
          <a:xfrm rot="5400000">
            <a:off x="1327982" y="3023640"/>
            <a:ext cx="220968" cy="30134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4" idx="2"/>
            <a:endCxn id="10" idx="0"/>
          </p:cNvCxnSpPr>
          <p:nvPr/>
        </p:nvCxnSpPr>
        <p:spPr>
          <a:xfrm rot="16200000" flipH="1">
            <a:off x="1624939" y="3028030"/>
            <a:ext cx="220968" cy="292567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2"/>
            <a:endCxn id="17" idx="0"/>
          </p:cNvCxnSpPr>
          <p:nvPr/>
        </p:nvCxnSpPr>
        <p:spPr>
          <a:xfrm rot="5400000">
            <a:off x="1686554" y="4169949"/>
            <a:ext cx="103669" cy="2866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5" idx="2"/>
            <a:endCxn id="17" idx="0"/>
          </p:cNvCxnSpPr>
          <p:nvPr/>
        </p:nvCxnSpPr>
        <p:spPr>
          <a:xfrm rot="16200000" flipH="1">
            <a:off x="1389596" y="4159630"/>
            <a:ext cx="103669" cy="3072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5" idx="2"/>
            <a:endCxn id="11" idx="0"/>
          </p:cNvCxnSpPr>
          <p:nvPr/>
        </p:nvCxnSpPr>
        <p:spPr>
          <a:xfrm rot="5400000">
            <a:off x="3186008" y="3008650"/>
            <a:ext cx="165745" cy="27656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5" idx="2"/>
            <a:endCxn id="12" idx="0"/>
          </p:cNvCxnSpPr>
          <p:nvPr/>
        </p:nvCxnSpPr>
        <p:spPr>
          <a:xfrm rot="16200000" flipH="1">
            <a:off x="3474040" y="2997182"/>
            <a:ext cx="165745" cy="29950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1" idx="2"/>
          </p:cNvCxnSpPr>
          <p:nvPr/>
        </p:nvCxnSpPr>
        <p:spPr>
          <a:xfrm rot="16200000" flipH="1">
            <a:off x="3211820" y="3926668"/>
            <a:ext cx="68998" cy="231442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2" idx="2"/>
          </p:cNvCxnSpPr>
          <p:nvPr/>
        </p:nvCxnSpPr>
        <p:spPr>
          <a:xfrm rot="5400000">
            <a:off x="3586474" y="3956698"/>
            <a:ext cx="68996" cy="171380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15" idx="0"/>
          </p:cNvCxnSpPr>
          <p:nvPr/>
        </p:nvCxnSpPr>
        <p:spPr>
          <a:xfrm rot="10800000" flipV="1">
            <a:off x="2845052" y="4076886"/>
            <a:ext cx="616169" cy="266948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16" idx="0"/>
          </p:cNvCxnSpPr>
          <p:nvPr/>
        </p:nvCxnSpPr>
        <p:spPr>
          <a:xfrm rot="5400000">
            <a:off x="3199682" y="4082295"/>
            <a:ext cx="266949" cy="25612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13" idx="0"/>
          </p:cNvCxnSpPr>
          <p:nvPr/>
        </p:nvCxnSpPr>
        <p:spPr>
          <a:xfrm rot="16200000" flipH="1">
            <a:off x="3450467" y="4087639"/>
            <a:ext cx="266948" cy="2454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14" idx="0"/>
          </p:cNvCxnSpPr>
          <p:nvPr/>
        </p:nvCxnSpPr>
        <p:spPr>
          <a:xfrm>
            <a:off x="3461221" y="4076886"/>
            <a:ext cx="626143" cy="266948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948264" y="3507172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</a:t>
            </a:r>
            <a:r>
              <a:rPr lang="ko-KR" altLang="en-US" sz="1000" b="1" dirty="0"/>
              <a:t>지</a:t>
            </a:r>
            <a:r>
              <a:rPr lang="ko-KR" altLang="en-US" sz="1000" b="1" dirty="0" smtClean="0"/>
              <a:t>수정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42872" y="3507172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공지작</a:t>
            </a:r>
            <a:r>
              <a:rPr lang="ko-KR" altLang="en-US" sz="1000" b="1" dirty="0"/>
              <a:t>성</a:t>
            </a:r>
            <a:endParaRPr lang="ko-KR" altLang="en-US" sz="1000" b="1" dirty="0" smtClean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380312" y="3507172"/>
            <a:ext cx="290517" cy="976636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</a:t>
            </a:r>
            <a:r>
              <a:rPr lang="ko-KR" altLang="en-US" sz="1000" b="1" dirty="0"/>
              <a:t>지</a:t>
            </a:r>
            <a:r>
              <a:rPr lang="ko-KR" altLang="en-US" sz="1000" b="1" dirty="0" smtClean="0"/>
              <a:t>삭제</a:t>
            </a:r>
          </a:p>
        </p:txBody>
      </p:sp>
      <p:cxnSp>
        <p:nvCxnSpPr>
          <p:cNvPr id="42" name="꺾인 연결선 41"/>
          <p:cNvCxnSpPr>
            <a:stCxn id="91" idx="2"/>
            <a:endCxn id="19" idx="0"/>
          </p:cNvCxnSpPr>
          <p:nvPr/>
        </p:nvCxnSpPr>
        <p:spPr>
          <a:xfrm rot="5400000">
            <a:off x="4986859" y="2972149"/>
            <a:ext cx="443343" cy="626702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1" idx="2"/>
            <a:endCxn id="18" idx="0"/>
          </p:cNvCxnSpPr>
          <p:nvPr/>
        </p:nvCxnSpPr>
        <p:spPr>
          <a:xfrm rot="5400000">
            <a:off x="5176405" y="3166459"/>
            <a:ext cx="448106" cy="24284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1" idx="2"/>
            <a:endCxn id="21" idx="0"/>
          </p:cNvCxnSpPr>
          <p:nvPr/>
        </p:nvCxnSpPr>
        <p:spPr>
          <a:xfrm rot="16200000" flipH="1">
            <a:off x="5430554" y="3155156"/>
            <a:ext cx="446705" cy="26405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91" idx="2"/>
            <a:endCxn id="20" idx="0"/>
          </p:cNvCxnSpPr>
          <p:nvPr/>
        </p:nvCxnSpPr>
        <p:spPr>
          <a:xfrm rot="16200000" flipH="1">
            <a:off x="5650640" y="2935070"/>
            <a:ext cx="448106" cy="70562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2" idx="2"/>
            <a:endCxn id="20" idx="0"/>
          </p:cNvCxnSpPr>
          <p:nvPr/>
        </p:nvCxnSpPr>
        <p:spPr>
          <a:xfrm rot="5400000">
            <a:off x="6339707" y="2951628"/>
            <a:ext cx="448106" cy="6725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92" idx="2"/>
            <a:endCxn id="40" idx="0"/>
          </p:cNvCxnSpPr>
          <p:nvPr/>
        </p:nvCxnSpPr>
        <p:spPr>
          <a:xfrm rot="5400000">
            <a:off x="6572402" y="3179559"/>
            <a:ext cx="443343" cy="2118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92" idx="2"/>
            <a:endCxn id="39" idx="0"/>
          </p:cNvCxnSpPr>
          <p:nvPr/>
        </p:nvCxnSpPr>
        <p:spPr>
          <a:xfrm rot="16200000" flipH="1">
            <a:off x="6775097" y="3188745"/>
            <a:ext cx="443343" cy="1935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92" idx="2"/>
            <a:endCxn id="41" idx="0"/>
          </p:cNvCxnSpPr>
          <p:nvPr/>
        </p:nvCxnSpPr>
        <p:spPr>
          <a:xfrm rot="16200000" flipH="1">
            <a:off x="6991121" y="2972721"/>
            <a:ext cx="443343" cy="62555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" idx="2"/>
            <a:endCxn id="91" idx="0"/>
          </p:cNvCxnSpPr>
          <p:nvPr/>
        </p:nvCxnSpPr>
        <p:spPr>
          <a:xfrm rot="5400000">
            <a:off x="5740446" y="2269202"/>
            <a:ext cx="220924" cy="65805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" idx="2"/>
            <a:endCxn id="92" idx="0"/>
          </p:cNvCxnSpPr>
          <p:nvPr/>
        </p:nvCxnSpPr>
        <p:spPr>
          <a:xfrm rot="16200000" flipH="1">
            <a:off x="6429512" y="2238188"/>
            <a:ext cx="220924" cy="7200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4932040" y="2708690"/>
            <a:ext cx="1179681" cy="355139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리뷰게시</a:t>
            </a:r>
            <a:r>
              <a:rPr lang="ko-KR" altLang="en-US" sz="1000" b="1" dirty="0"/>
              <a:t>판</a:t>
            </a:r>
            <a:endParaRPr lang="ko-KR" altLang="en-US" sz="1000" b="1" dirty="0" smtClean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6310173" y="2708690"/>
            <a:ext cx="1179681" cy="355139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리뷰게시</a:t>
            </a:r>
            <a:r>
              <a:rPr lang="ko-KR" altLang="en-US" sz="1000" b="1" dirty="0"/>
              <a:t>판</a:t>
            </a:r>
            <a:endParaRPr lang="ko-KR" altLang="en-US" sz="1000" b="1" dirty="0" smtClean="0"/>
          </a:p>
        </p:txBody>
      </p:sp>
      <p:sp>
        <p:nvSpPr>
          <p:cNvPr id="103" name="TextBox 102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작업분할구조</a:t>
            </a:r>
            <a:r>
              <a:rPr lang="ko-KR" altLang="en-US" b="1" dirty="0"/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20936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J\Desktop\계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799288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smtClean="0"/>
              <a:t>일정관리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32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78492" y="1972000"/>
            <a:ext cx="6043001" cy="2500271"/>
            <a:chOff x="972516" y="1556794"/>
            <a:chExt cx="4463580" cy="250238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6794"/>
              <a:ext cx="1044116" cy="53939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비회원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4391980" y="1556795"/>
              <a:ext cx="1044116" cy="53939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일반회원</a:t>
              </a:r>
              <a:endParaRPr lang="ko-KR" altLang="en-US" sz="16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080939" y="2870887"/>
              <a:ext cx="864096" cy="53939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관리자</a:t>
              </a:r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2885179" y="1590998"/>
              <a:ext cx="856169" cy="505185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회원가입</a:t>
              </a:r>
            </a:p>
          </p:txBody>
        </p:sp>
        <p:sp>
          <p:nvSpPr>
            <p:cNvPr id="7" name="덧셈 기호 6"/>
            <p:cNvSpPr/>
            <p:nvPr/>
          </p:nvSpPr>
          <p:spPr>
            <a:xfrm>
              <a:off x="3151118" y="2230070"/>
              <a:ext cx="262113" cy="335687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2516" y="2121242"/>
              <a:ext cx="1644631" cy="64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영화정보확인</a:t>
              </a:r>
              <a:endParaRPr lang="en-US" altLang="ko-KR" sz="1200" b="1" dirty="0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 리뷰 보기</a:t>
              </a:r>
              <a:endParaRPr lang="en-US" altLang="ko-KR" sz="1200" b="1" dirty="0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buFont typeface="Arial" panose="020B0604020202020204" pitchFamily="34" charset="0"/>
                <a:buChar char="•"/>
              </a:pPr>
              <a:r>
                <a:rPr lang="en-US" altLang="ko-KR" sz="1200" b="1" dirty="0" smtClean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공지 보기</a:t>
              </a:r>
              <a:endParaRPr lang="ko-KR" altLang="en-US" sz="1200" b="1" dirty="0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6032" y="3412300"/>
              <a:ext cx="1427281" cy="64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회원목록보기 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영화정보 관리 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공지사항 관리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771800" y="4653136"/>
            <a:ext cx="5311286" cy="1093059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▷ 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영화정보 </a:t>
            </a:r>
            <a:r>
              <a:rPr lang="ko-KR" altLang="en-US" sz="1000" b="1" dirty="0">
                <a:solidFill>
                  <a:schemeClr val="tx1"/>
                </a:solidFill>
              </a:rPr>
              <a:t>시스템을 이용하고자 하는 모든 사람들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직원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8367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요구사항 분석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27584" y="133147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2" y="2537837"/>
            <a:ext cx="164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∙ 리뷰 </a:t>
            </a:r>
            <a:r>
              <a:rPr lang="en-US" altLang="ko-KR" sz="1200" b="1" dirty="0" smtClean="0">
                <a:solidFill>
                  <a:srgbClr val="464646"/>
                </a:solidFill>
                <a:latin typeface="+mn-ea"/>
              </a:rPr>
              <a:t>/ </a:t>
            </a:r>
            <a:r>
              <a:rPr lang="ko-KR" altLang="en-US" sz="1200" b="1" dirty="0" err="1" smtClean="0">
                <a:solidFill>
                  <a:srgbClr val="464646"/>
                </a:solidFill>
                <a:latin typeface="+mn-ea"/>
              </a:rPr>
              <a:t>답글</a:t>
            </a:r>
            <a:r>
              <a:rPr lang="ko-KR" altLang="en-US" sz="1200" b="1" dirty="0" smtClean="0">
                <a:solidFill>
                  <a:srgbClr val="464646"/>
                </a:solidFill>
                <a:latin typeface="+mn-ea"/>
              </a:rPr>
              <a:t> 작성</a:t>
            </a:r>
            <a:endParaRPr lang="en-US" altLang="ko-KR" sz="1200" b="1" dirty="0">
              <a:solidFill>
                <a:srgbClr val="46464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92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496" y="2978316"/>
            <a:ext cx="428322" cy="588777"/>
            <a:chOff x="934391" y="2362099"/>
            <a:chExt cx="428322" cy="785037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42503" y="2276238"/>
            <a:ext cx="893193" cy="588777"/>
            <a:chOff x="692060" y="2362099"/>
            <a:chExt cx="893193" cy="785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43608" y="3647551"/>
            <a:ext cx="668773" cy="588777"/>
            <a:chOff x="810398" y="2362099"/>
            <a:chExt cx="668773" cy="785037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524328" y="3068960"/>
            <a:ext cx="597599" cy="782614"/>
            <a:chOff x="835666" y="2362099"/>
            <a:chExt cx="597599" cy="1043486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35666" y="2872105"/>
              <a:ext cx="59759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admin</a:t>
              </a:r>
            </a:p>
            <a:p>
              <a:endParaRPr lang="ko-KR" altLang="en-US" sz="1000" dirty="0"/>
            </a:p>
          </p:txBody>
        </p:sp>
      </p:grpSp>
      <p:sp>
        <p:nvSpPr>
          <p:cNvPr id="38" name="아래쪽 화살표 37"/>
          <p:cNvSpPr/>
          <p:nvPr/>
        </p:nvSpPr>
        <p:spPr>
          <a:xfrm rot="16200000" flipH="1">
            <a:off x="601225" y="2964925"/>
            <a:ext cx="143830" cy="418644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9" name="타원 38"/>
          <p:cNvSpPr/>
          <p:nvPr/>
        </p:nvSpPr>
        <p:spPr>
          <a:xfrm>
            <a:off x="2735796" y="2204864"/>
            <a:ext cx="756084" cy="250747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회원가입</a:t>
            </a:r>
          </a:p>
        </p:txBody>
      </p:sp>
      <p:sp>
        <p:nvSpPr>
          <p:cNvPr id="40" name="타원 39"/>
          <p:cNvSpPr/>
          <p:nvPr/>
        </p:nvSpPr>
        <p:spPr>
          <a:xfrm>
            <a:off x="3599892" y="2611839"/>
            <a:ext cx="756084" cy="241097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5328084" y="4323459"/>
            <a:ext cx="756084" cy="25766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공지사항</a:t>
            </a:r>
            <a:endParaRPr lang="ko-KR" altLang="en-US" sz="1000" b="1" dirty="0"/>
          </a:p>
        </p:txBody>
      </p:sp>
      <p:sp>
        <p:nvSpPr>
          <p:cNvPr id="43" name="타원 42"/>
          <p:cNvSpPr/>
          <p:nvPr/>
        </p:nvSpPr>
        <p:spPr>
          <a:xfrm>
            <a:off x="5148065" y="3147249"/>
            <a:ext cx="1080120" cy="281751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영화등록관</a:t>
            </a:r>
            <a:r>
              <a:rPr lang="ko-KR" altLang="en-US" sz="1000" b="1" dirty="0"/>
              <a:t>리</a:t>
            </a:r>
          </a:p>
        </p:txBody>
      </p:sp>
      <p:sp>
        <p:nvSpPr>
          <p:cNvPr id="44" name="아래쪽 화살표 43"/>
          <p:cNvSpPr/>
          <p:nvPr/>
        </p:nvSpPr>
        <p:spPr>
          <a:xfrm flipH="1">
            <a:off x="1298676" y="3116496"/>
            <a:ext cx="139647" cy="312504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5" name="타원 44"/>
          <p:cNvSpPr/>
          <p:nvPr/>
        </p:nvSpPr>
        <p:spPr>
          <a:xfrm>
            <a:off x="2771800" y="3027315"/>
            <a:ext cx="756084" cy="25766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영화정보</a:t>
            </a:r>
            <a:endParaRPr lang="ko-KR" altLang="en-US" sz="1000" b="1" dirty="0"/>
          </a:p>
        </p:txBody>
      </p:sp>
      <p:sp>
        <p:nvSpPr>
          <p:cNvPr id="46" name="타원 45"/>
          <p:cNvSpPr/>
          <p:nvPr/>
        </p:nvSpPr>
        <p:spPr>
          <a:xfrm>
            <a:off x="2699792" y="3891411"/>
            <a:ext cx="908491" cy="25766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리뷰게시</a:t>
            </a:r>
            <a:r>
              <a:rPr lang="ko-KR" altLang="en-US" sz="1000" b="1" dirty="0"/>
              <a:t>판</a:t>
            </a:r>
          </a:p>
        </p:txBody>
      </p:sp>
      <p:sp>
        <p:nvSpPr>
          <p:cNvPr id="47" name="타원 46"/>
          <p:cNvSpPr/>
          <p:nvPr/>
        </p:nvSpPr>
        <p:spPr>
          <a:xfrm>
            <a:off x="4185974" y="3964067"/>
            <a:ext cx="824911" cy="32902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답변 쓰기</a:t>
            </a:r>
            <a:endParaRPr lang="ko-KR" altLang="en-US" sz="1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676569" y="3834642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328084" y="2204864"/>
            <a:ext cx="756084" cy="25766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회원목록</a:t>
            </a:r>
            <a:endParaRPr lang="ko-KR" altLang="en-US" sz="1000" b="1" dirty="0"/>
          </a:p>
        </p:txBody>
      </p:sp>
      <p:sp>
        <p:nvSpPr>
          <p:cNvPr id="53" name="타원 52"/>
          <p:cNvSpPr/>
          <p:nvPr/>
        </p:nvSpPr>
        <p:spPr>
          <a:xfrm>
            <a:off x="4114504" y="3461358"/>
            <a:ext cx="1131016" cy="401685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글 작성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삭제</a:t>
            </a:r>
            <a:endParaRPr lang="ko-KR" altLang="en-US" sz="1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265415" y="3933056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95736" y="1900979"/>
            <a:ext cx="4968552" cy="3112197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95536" y="83671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</a:t>
            </a:r>
            <a:r>
              <a:rPr lang="ko-KR" altLang="en-US" b="1" dirty="0" err="1" smtClean="0"/>
              <a:t>유스케이스</a:t>
            </a:r>
            <a:r>
              <a:rPr lang="ko-KR" altLang="en-US" b="1" dirty="0" smtClean="0"/>
              <a:t> 다이어그램</a:t>
            </a:r>
            <a:endParaRPr lang="ko-KR" altLang="en-US" b="1" dirty="0"/>
          </a:p>
        </p:txBody>
      </p:sp>
      <p:sp>
        <p:nvSpPr>
          <p:cNvPr id="57" name="타원 56"/>
          <p:cNvSpPr/>
          <p:nvPr/>
        </p:nvSpPr>
        <p:spPr>
          <a:xfrm>
            <a:off x="4535996" y="2611839"/>
            <a:ext cx="756084" cy="241097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정보수</a:t>
            </a:r>
            <a:r>
              <a:rPr lang="ko-KR" altLang="en-US" sz="1000" b="1" dirty="0"/>
              <a:t>정</a:t>
            </a:r>
          </a:p>
        </p:txBody>
      </p:sp>
      <p:cxnSp>
        <p:nvCxnSpPr>
          <p:cNvPr id="59" name="직선 연결선 58"/>
          <p:cNvCxnSpPr>
            <a:stCxn id="51" idx="6"/>
          </p:cNvCxnSpPr>
          <p:nvPr/>
        </p:nvCxnSpPr>
        <p:spPr>
          <a:xfrm>
            <a:off x="6084168" y="2333699"/>
            <a:ext cx="1440160" cy="1006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43" idx="6"/>
          </p:cNvCxnSpPr>
          <p:nvPr/>
        </p:nvCxnSpPr>
        <p:spPr>
          <a:xfrm>
            <a:off x="6228185" y="3288125"/>
            <a:ext cx="1296143" cy="519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42" idx="6"/>
          </p:cNvCxnSpPr>
          <p:nvPr/>
        </p:nvCxnSpPr>
        <p:spPr>
          <a:xfrm flipV="1">
            <a:off x="6084168" y="3340102"/>
            <a:ext cx="1440160" cy="1112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40" idx="4"/>
          </p:cNvCxnSpPr>
          <p:nvPr/>
        </p:nvCxnSpPr>
        <p:spPr>
          <a:xfrm>
            <a:off x="3977934" y="2852936"/>
            <a:ext cx="3546394" cy="4871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endCxn id="39" idx="2"/>
          </p:cNvCxnSpPr>
          <p:nvPr/>
        </p:nvCxnSpPr>
        <p:spPr>
          <a:xfrm flipV="1">
            <a:off x="1843316" y="2330238"/>
            <a:ext cx="892480" cy="2397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45" idx="2"/>
          </p:cNvCxnSpPr>
          <p:nvPr/>
        </p:nvCxnSpPr>
        <p:spPr>
          <a:xfrm flipV="1">
            <a:off x="1692035" y="3156150"/>
            <a:ext cx="1079765" cy="786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45" idx="2"/>
          </p:cNvCxnSpPr>
          <p:nvPr/>
        </p:nvCxnSpPr>
        <p:spPr>
          <a:xfrm>
            <a:off x="1843316" y="2569953"/>
            <a:ext cx="928484" cy="5861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endCxn id="46" idx="2"/>
          </p:cNvCxnSpPr>
          <p:nvPr/>
        </p:nvCxnSpPr>
        <p:spPr>
          <a:xfrm>
            <a:off x="1692035" y="3942326"/>
            <a:ext cx="1007757" cy="779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4113708" y="4357484"/>
            <a:ext cx="756084" cy="257669"/>
          </a:xfrm>
          <a:prstGeom prst="ellipse">
            <a:avLst/>
          </a:prstGeom>
          <a:solidFill>
            <a:schemeClr val="tx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공지상세</a:t>
            </a:r>
            <a:endParaRPr lang="ko-KR" altLang="en-US" sz="1000" b="1" dirty="0"/>
          </a:p>
        </p:txBody>
      </p:sp>
      <p:cxnSp>
        <p:nvCxnSpPr>
          <p:cNvPr id="93" name="직선 연결선 92"/>
          <p:cNvCxnSpPr>
            <a:endCxn id="92" idx="2"/>
          </p:cNvCxnSpPr>
          <p:nvPr/>
        </p:nvCxnSpPr>
        <p:spPr>
          <a:xfrm>
            <a:off x="1692035" y="3942326"/>
            <a:ext cx="2421673" cy="5439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819956" y="4602033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직선 화살표 연결선 97"/>
          <p:cNvCxnSpPr>
            <a:stCxn id="42" idx="2"/>
            <a:endCxn id="92" idx="6"/>
          </p:cNvCxnSpPr>
          <p:nvPr/>
        </p:nvCxnSpPr>
        <p:spPr>
          <a:xfrm flipH="1">
            <a:off x="4869792" y="4452294"/>
            <a:ext cx="458292" cy="340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40" idx="2"/>
          </p:cNvCxnSpPr>
          <p:nvPr/>
        </p:nvCxnSpPr>
        <p:spPr>
          <a:xfrm>
            <a:off x="1843316" y="2569953"/>
            <a:ext cx="1756576" cy="1624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endCxn id="57" idx="4"/>
          </p:cNvCxnSpPr>
          <p:nvPr/>
        </p:nvCxnSpPr>
        <p:spPr>
          <a:xfrm flipV="1">
            <a:off x="1692035" y="2852936"/>
            <a:ext cx="3222003" cy="1089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46" idx="6"/>
            <a:endCxn id="47" idx="2"/>
          </p:cNvCxnSpPr>
          <p:nvPr/>
        </p:nvCxnSpPr>
        <p:spPr>
          <a:xfrm>
            <a:off x="3608283" y="4020246"/>
            <a:ext cx="577691" cy="10833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43" idx="2"/>
            <a:endCxn id="45" idx="6"/>
          </p:cNvCxnSpPr>
          <p:nvPr/>
        </p:nvCxnSpPr>
        <p:spPr>
          <a:xfrm flipH="1" flipV="1">
            <a:off x="3527884" y="3156150"/>
            <a:ext cx="1620181" cy="1319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206943" y="309611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직선 화살표 연결선 118"/>
          <p:cNvCxnSpPr>
            <a:stCxn id="43" idx="3"/>
            <a:endCxn id="53" idx="7"/>
          </p:cNvCxnSpPr>
          <p:nvPr/>
        </p:nvCxnSpPr>
        <p:spPr>
          <a:xfrm flipH="1">
            <a:off x="5079887" y="3387739"/>
            <a:ext cx="226358" cy="1324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42" idx="0"/>
            <a:endCxn id="53" idx="4"/>
          </p:cNvCxnSpPr>
          <p:nvPr/>
        </p:nvCxnSpPr>
        <p:spPr>
          <a:xfrm flipH="1" flipV="1">
            <a:off x="4680012" y="3863043"/>
            <a:ext cx="1026114" cy="46041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292080" y="3501008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3" name="직선 화살표 연결선 132"/>
          <p:cNvCxnSpPr>
            <a:stCxn id="46" idx="7"/>
            <a:endCxn id="53" idx="2"/>
          </p:cNvCxnSpPr>
          <p:nvPr/>
        </p:nvCxnSpPr>
        <p:spPr>
          <a:xfrm flipV="1">
            <a:off x="3475238" y="3662201"/>
            <a:ext cx="639266" cy="26694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510979" y="4149080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565</Words>
  <Application>Microsoft Office PowerPoint</Application>
  <PresentationFormat>화면 슬라이드 쇼(4:3)</PresentationFormat>
  <Paragraphs>188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영화 리뷰 사이트 – SHOW ROOM 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김진선</dc:creator>
  <cp:lastModifiedBy>TJ</cp:lastModifiedBy>
  <cp:revision>35</cp:revision>
  <dcterms:created xsi:type="dcterms:W3CDTF">2020-03-22T12:38:56Z</dcterms:created>
  <dcterms:modified xsi:type="dcterms:W3CDTF">2020-03-23T09:10:25Z</dcterms:modified>
</cp:coreProperties>
</file>